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9" r:id="rId2"/>
    <p:sldId id="257" r:id="rId3"/>
    <p:sldId id="652" r:id="rId4"/>
    <p:sldId id="632" r:id="rId5"/>
    <p:sldId id="633" r:id="rId6"/>
    <p:sldId id="635" r:id="rId7"/>
    <p:sldId id="636" r:id="rId8"/>
    <p:sldId id="637" r:id="rId9"/>
    <p:sldId id="644" r:id="rId10"/>
    <p:sldId id="645" r:id="rId11"/>
    <p:sldId id="646" r:id="rId12"/>
    <p:sldId id="638" r:id="rId13"/>
    <p:sldId id="643" r:id="rId14"/>
    <p:sldId id="639" r:id="rId15"/>
    <p:sldId id="640" r:id="rId16"/>
    <p:sldId id="641" r:id="rId17"/>
    <p:sldId id="642" r:id="rId18"/>
    <p:sldId id="653" r:id="rId19"/>
    <p:sldId id="647" r:id="rId20"/>
    <p:sldId id="648" r:id="rId21"/>
    <p:sldId id="649" r:id="rId22"/>
    <p:sldId id="650" r:id="rId23"/>
    <p:sldId id="651" r:id="rId24"/>
    <p:sldId id="568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CC5"/>
    <a:srgbClr val="BBD8ED"/>
    <a:srgbClr val="4D9AD2"/>
    <a:srgbClr val="0070C0"/>
    <a:srgbClr val="95B3D7"/>
    <a:srgbClr val="00CC99"/>
    <a:srgbClr val="FFC000"/>
    <a:srgbClr val="FFFFFF"/>
    <a:srgbClr val="17375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94660"/>
  </p:normalViewPr>
  <p:slideViewPr>
    <p:cSldViewPr>
      <p:cViewPr varScale="1">
        <p:scale>
          <a:sx n="151" d="100"/>
          <a:sy n="151" d="100"/>
        </p:scale>
        <p:origin x="3576" y="2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400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B91CA83-0F34-4D48-B452-F56A273FCB03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8F6CF94-6D77-40EA-A735-439F7A2E2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0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6CF94-6D77-40EA-A735-439F7A2E2E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4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407368" y="6021288"/>
            <a:ext cx="10513168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2512" y="2708921"/>
            <a:ext cx="12094368" cy="578495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5004" y="3320416"/>
            <a:ext cx="12081811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" y="0"/>
            <a:ext cx="12192003" cy="6870192"/>
            <a:chOff x="1" y="0"/>
            <a:chExt cx="9144002" cy="6870192"/>
          </a:xfrm>
        </p:grpSpPr>
        <p:pic>
          <p:nvPicPr>
            <p:cNvPr id="1026" name="Picture 2" descr="C:\Users\msk\Desktop\1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b="20949"/>
            <a:stretch>
              <a:fillRect/>
            </a:stretch>
          </p:blipFill>
          <p:spPr bwMode="auto">
            <a:xfrm>
              <a:off x="1" y="0"/>
              <a:ext cx="9144000" cy="1700808"/>
            </a:xfrm>
            <a:prstGeom prst="rect">
              <a:avLst/>
            </a:prstGeom>
            <a:noFill/>
          </p:spPr>
        </p:pic>
        <p:pic>
          <p:nvPicPr>
            <p:cNvPr id="5" name="Picture 2" descr="C:\Users\msk\Desktop\그림1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40479" b="13209"/>
            <a:stretch>
              <a:fillRect/>
            </a:stretch>
          </p:blipFill>
          <p:spPr bwMode="auto">
            <a:xfrm rot="16200000">
              <a:off x="7641344" y="5367533"/>
              <a:ext cx="1619672" cy="1385646"/>
            </a:xfrm>
            <a:prstGeom prst="rect">
              <a:avLst/>
            </a:prstGeom>
            <a:noFill/>
          </p:spPr>
        </p:pic>
      </p:grpSp>
      <p:pic>
        <p:nvPicPr>
          <p:cNvPr id="2050" name="Picture 2" descr="http://img.etnews.com/photonews/1709/992908_20170920205054_667_000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360637"/>
            <a:ext cx="2952328" cy="56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407368" y="6021288"/>
            <a:ext cx="10729192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32432"/>
            <a:ext cx="12192000" cy="6825568"/>
            <a:chOff x="0" y="32432"/>
            <a:chExt cx="9144000" cy="6825568"/>
          </a:xfrm>
        </p:grpSpPr>
        <p:pic>
          <p:nvPicPr>
            <p:cNvPr id="2050" name="Picture 2" descr="C:\Users\msk\Desktop\그림1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40479" b="13209"/>
            <a:stretch>
              <a:fillRect/>
            </a:stretch>
          </p:blipFill>
          <p:spPr bwMode="auto">
            <a:xfrm>
              <a:off x="1" y="1556792"/>
              <a:ext cx="4139951" cy="5301208"/>
            </a:xfrm>
            <a:prstGeom prst="rect">
              <a:avLst/>
            </a:prstGeom>
            <a:noFill/>
          </p:spPr>
        </p:pic>
        <p:sp>
          <p:nvSpPr>
            <p:cNvPr id="3" name="TextBox 2"/>
            <p:cNvSpPr txBox="1"/>
            <p:nvPr userDrawn="1"/>
          </p:nvSpPr>
          <p:spPr>
            <a:xfrm>
              <a:off x="2438180" y="2293140"/>
              <a:ext cx="121571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발표내용</a:t>
              </a:r>
            </a:p>
          </p:txBody>
        </p:sp>
        <p:cxnSp>
          <p:nvCxnSpPr>
            <p:cNvPr id="6" name="직선 연결선 5"/>
            <p:cNvCxnSpPr/>
            <p:nvPr userDrawn="1"/>
          </p:nvCxnSpPr>
          <p:spPr>
            <a:xfrm>
              <a:off x="0" y="32432"/>
              <a:ext cx="9144000" cy="0"/>
            </a:xfrm>
            <a:prstGeom prst="line">
              <a:avLst/>
            </a:prstGeom>
            <a:ln w="127000">
              <a:solidFill>
                <a:srgbClr val="0070C0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663952" y="2276872"/>
            <a:ext cx="6408712" cy="4581128"/>
          </a:xfrm>
        </p:spPr>
        <p:txBody>
          <a:bodyPr>
            <a:normAutofit/>
          </a:bodyPr>
          <a:lstStyle>
            <a:lvl1pPr marL="514350" indent="-514350">
              <a:lnSpc>
                <a:spcPct val="150000"/>
              </a:lnSpc>
              <a:buFont typeface="Wingdings" panose="05000000000000000000" pitchFamily="2" charset="2"/>
              <a:buChar char="v"/>
              <a:defRPr sz="1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Content 1</a:t>
            </a:r>
          </a:p>
          <a:p>
            <a:pPr lvl="0"/>
            <a:r>
              <a:rPr lang="en-US" altLang="ko-KR" dirty="0"/>
              <a:t> Content 2</a:t>
            </a:r>
          </a:p>
          <a:p>
            <a:pPr lvl="0"/>
            <a:r>
              <a:rPr lang="en-US" altLang="ko-KR" dirty="0"/>
              <a:t> Content 3</a:t>
            </a:r>
          </a:p>
          <a:p>
            <a:pPr lvl="0"/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 flipV="1">
            <a:off x="2567608" y="692696"/>
            <a:ext cx="9624392" cy="365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4"/>
          <p:cNvSpPr>
            <a:spLocks noGrp="1"/>
          </p:cNvSpPr>
          <p:nvPr>
            <p:ph type="title" hasCustomPrompt="1"/>
          </p:nvPr>
        </p:nvSpPr>
        <p:spPr>
          <a:xfrm>
            <a:off x="1487488" y="202630"/>
            <a:ext cx="9144677" cy="490066"/>
          </a:xfrm>
        </p:spPr>
        <p:txBody>
          <a:bodyPr>
            <a:normAutofit/>
          </a:bodyPr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간지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72487" y="6381328"/>
            <a:ext cx="2447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E47-44CF-4DFC-9196-53D9509492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0" y="872144"/>
            <a:ext cx="12192000" cy="0"/>
          </a:xfrm>
          <a:prstGeom prst="line">
            <a:avLst/>
          </a:prstGeom>
          <a:ln>
            <a:solidFill>
              <a:srgbClr val="95B3D7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2639616" y="346646"/>
            <a:ext cx="7920880" cy="490066"/>
          </a:xfrm>
        </p:spPr>
        <p:txBody>
          <a:bodyPr>
            <a:normAutofit/>
          </a:bodyPr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72487" y="6381328"/>
            <a:ext cx="2447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E47-44CF-4DFC-9196-53D9509492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sk\Desktop\그림1.png"/>
          <p:cNvPicPr>
            <a:picLocks noChangeAspect="1" noChangeArrowheads="1"/>
          </p:cNvPicPr>
          <p:nvPr userDrawn="1"/>
        </p:nvPicPr>
        <p:blipFill>
          <a:blip r:embed="rId2" cstate="print"/>
          <a:srcRect l="40479" b="13209"/>
          <a:stretch>
            <a:fillRect/>
          </a:stretch>
        </p:blipFill>
        <p:spPr bwMode="auto">
          <a:xfrm rot="5400000">
            <a:off x="321825" y="-350273"/>
            <a:ext cx="4355975" cy="503213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5423925" y="3068960"/>
            <a:ext cx="6768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rPr>
              <a:t>THANK YOU</a:t>
            </a:r>
            <a:endParaRPr lang="ko-KR" altLang="en-US" sz="4000" kern="12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07368" y="6021288"/>
            <a:ext cx="10729192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994719"/>
            <a:ext cx="10972800" cy="51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9" name="Picture 2" descr="C:\Users\msk\Desktop\그림1.png"/>
          <p:cNvPicPr>
            <a:picLocks noChangeAspect="1" noChangeArrowheads="1"/>
          </p:cNvPicPr>
          <p:nvPr userDrawn="1"/>
        </p:nvPicPr>
        <p:blipFill>
          <a:blip r:embed="rId7" cstate="print"/>
          <a:srcRect l="40479" b="13209"/>
          <a:stretch>
            <a:fillRect/>
          </a:stretch>
        </p:blipFill>
        <p:spPr bwMode="auto">
          <a:xfrm flipH="1">
            <a:off x="11184625" y="5955926"/>
            <a:ext cx="1008112" cy="878278"/>
          </a:xfrm>
          <a:prstGeom prst="rect">
            <a:avLst/>
          </a:prstGeom>
          <a:noFill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72487" y="6381328"/>
            <a:ext cx="2447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E47-44CF-4DFC-9196-53D95094927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37" y="-99392"/>
            <a:ext cx="1662510" cy="995818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06911" y="6284172"/>
            <a:ext cx="10441617" cy="25148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" y="260648"/>
            <a:ext cx="3208015" cy="6115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gisdeveloper.co.kr/?p=3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gisdeveloper.co.kr/?p=3897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359/emergency-evalucation-route-plann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gisdeveloper.co.kr/?p=3897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isdeveloper.co.kr/?p=3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35004" y="2348880"/>
            <a:ext cx="12094368" cy="578495"/>
          </a:xfrm>
        </p:spPr>
        <p:txBody>
          <a:bodyPr/>
          <a:lstStyle/>
          <a:p>
            <a:r>
              <a:rPr lang="en-US" altLang="ko-KR" sz="2800" dirty="0" smtClean="0"/>
              <a:t>Fire Related Paper Review</a:t>
            </a:r>
            <a:endParaRPr lang="en-US" altLang="ko-KR" sz="2800" dirty="0"/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35004" y="3356992"/>
            <a:ext cx="12081811" cy="14071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Sensing, Calculating, and Disseminating Evacuating Routes during an Indoor Fire using a Sensor and Diffusion Network</a:t>
            </a:r>
          </a:p>
          <a:p>
            <a:endParaRPr lang="en-US" altLang="ko-KR" dirty="0"/>
          </a:p>
          <a:p>
            <a:r>
              <a:rPr lang="en-US" altLang="ko-KR" dirty="0" smtClean="0"/>
              <a:t>Convolutional Neural Networks Based Fire Detection in Surveillance Videos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437650-5D60-4753-B472-0E057D219B40}"/>
              </a:ext>
            </a:extLst>
          </p:cNvPr>
          <p:cNvSpPr/>
          <p:nvPr/>
        </p:nvSpPr>
        <p:spPr>
          <a:xfrm>
            <a:off x="4439815" y="4780624"/>
            <a:ext cx="1728192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di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 표 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</a:p>
          <a:p>
            <a:pPr marL="342900" indent="-342900" algn="di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발표일자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3D1F-09AE-4712-91C7-E4978216A047}"/>
              </a:ext>
            </a:extLst>
          </p:cNvPr>
          <p:cNvSpPr/>
          <p:nvPr/>
        </p:nvSpPr>
        <p:spPr>
          <a:xfrm>
            <a:off x="6168008" y="4797152"/>
            <a:ext cx="165618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영 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2019. 12.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26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1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042468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A* Algorithm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41039" y="5720428"/>
            <a:ext cx="3305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2"/>
              </a:rPr>
              <a:t>http://www.gisdeveloper.co.kr/?p=3897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777" t="30560" r="42060" b="34160"/>
          <a:stretch/>
        </p:blipFill>
        <p:spPr>
          <a:xfrm>
            <a:off x="1055440" y="2415575"/>
            <a:ext cx="4824536" cy="3581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3612" t="36680" r="42897" b="39560"/>
          <a:stretch/>
        </p:blipFill>
        <p:spPr>
          <a:xfrm>
            <a:off x="6240016" y="2786509"/>
            <a:ext cx="5131417" cy="26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042468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A* Algorithm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41039" y="5720428"/>
            <a:ext cx="3305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2"/>
              </a:rPr>
              <a:t>http://www.gisdeveloper.co.kr/?p=3897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030" t="41360" r="42897" b="37041"/>
          <a:stretch/>
        </p:blipFill>
        <p:spPr>
          <a:xfrm>
            <a:off x="2799729" y="2461825"/>
            <a:ext cx="6592542" cy="31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47451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Fire Dispersion Model</a:t>
            </a:r>
            <a:endParaRPr lang="ko-KR" altLang="en-US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509" t="50772" r="56406" b="31477"/>
          <a:stretch/>
        </p:blipFill>
        <p:spPr>
          <a:xfrm>
            <a:off x="2879259" y="3477641"/>
            <a:ext cx="6433479" cy="2259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2701" y="2666372"/>
                <a:ext cx="28550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=1+4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701" y="2666372"/>
                <a:ext cx="2855076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47451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Implementation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5" y="2553770"/>
            <a:ext cx="3885787" cy="33047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12224" y="338692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C00000"/>
                </a:solidFill>
              </a:rPr>
              <a:t>시연</a:t>
            </a:r>
            <a:endParaRPr lang="en-US" altLang="ko-KR" sz="3600" b="1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84032" y="4675861"/>
            <a:ext cx="5040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://github.com/you359/emergency-evalucation-route-planning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6528048" y="4432121"/>
            <a:ext cx="3024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code available: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70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3050580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Performance Evaluation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4542" t="17198" r="22712" b="34178"/>
          <a:stretch/>
        </p:blipFill>
        <p:spPr>
          <a:xfrm>
            <a:off x="1559496" y="2411496"/>
            <a:ext cx="4032448" cy="3681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085" t="32248" r="55695" b="16040"/>
          <a:stretch/>
        </p:blipFill>
        <p:spPr>
          <a:xfrm>
            <a:off x="6578424" y="2315929"/>
            <a:ext cx="3946503" cy="3777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92144" y="1502654"/>
                <a:ext cx="4243854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𝑺𝒖𝒄𝒄𝒆𝒔𝒔</m:t>
                      </m:r>
                      <m:r>
                        <a:rPr lang="en-US" altLang="ko-KR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𝒓𝒂𝒕𝒊𝒐</m:t>
                      </m:r>
                      <m:r>
                        <a:rPr lang="en-US" altLang="ko-KR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𝑺𝒖𝒄𝒄𝒆𝒔𝒔𝒇𝒖𝒍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𝑬𝒗𝒂𝒄𝒖𝒂𝒕𝒊𝒐𝒏𝒔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𝒆𝒗𝒂𝒄𝒖𝒂𝒕𝒊𝒐𝒏𝒔</m:t>
                          </m:r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1502654"/>
                <a:ext cx="4243854" cy="539635"/>
              </a:xfrm>
              <a:prstGeom prst="rect">
                <a:avLst/>
              </a:prstGeom>
              <a:blipFill>
                <a:blip r:embed="rId4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7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3050580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Performance Evaluation</a:t>
            </a:r>
            <a:endParaRPr lang="ko-KR" altLang="en-US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6780" t="60481" r="57356" b="1508"/>
          <a:stretch/>
        </p:blipFill>
        <p:spPr>
          <a:xfrm>
            <a:off x="6512745" y="2219433"/>
            <a:ext cx="4047751" cy="36578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6780" t="23374" r="57356" b="41062"/>
          <a:stretch/>
        </p:blipFill>
        <p:spPr>
          <a:xfrm>
            <a:off x="1427368" y="2386782"/>
            <a:ext cx="4208572" cy="3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3338612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Discussion and Future Works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83432" y="2448070"/>
                <a:ext cx="9758505" cy="3424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건물 내 유동 인구에 따른 환경의 상황</a:t>
                </a:r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상태</a:t>
                </a:r>
                <a:r>
                  <a:rPr lang="en-US" altLang="ko-KR" sz="1600" b="1" dirty="0" smtClean="0"/>
                  <a:t>) </a:t>
                </a:r>
                <a:r>
                  <a:rPr lang="ko-KR" altLang="en-US" sz="1600" b="1" dirty="0" smtClean="0"/>
                  <a:t>변화를 고려하지 않음</a:t>
                </a:r>
                <a:r>
                  <a:rPr lang="en-US" altLang="ko-KR" sz="1600" b="1" dirty="0" smtClean="0"/>
                  <a:t/>
                </a:r>
                <a:br>
                  <a:rPr lang="en-US" altLang="ko-KR" sz="1600" b="1" dirty="0" smtClean="0"/>
                </a:br>
                <a:r>
                  <a:rPr lang="en-US" altLang="ko-KR" sz="1600" b="1" dirty="0" smtClean="0"/>
                  <a:t>-&gt; </a:t>
                </a:r>
                <a:r>
                  <a:rPr lang="ko-KR" altLang="en-US" sz="1600" b="1" dirty="0" smtClean="0"/>
                  <a:t>대피 상황에서 탈출구로 인구가 집중됨에 따라 </a:t>
                </a:r>
                <a:r>
                  <a:rPr lang="en-US" altLang="ko-KR" sz="1600" b="1" dirty="0"/>
                  <a:t>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unit</a:t>
                </a:r>
                <a:r>
                  <a:rPr lang="ko-KR" altLang="en-US" sz="1600" b="1" dirty="0" smtClean="0"/>
                  <a:t>이 </a:t>
                </a:r>
                <a:r>
                  <a:rPr lang="en-US" altLang="ko-KR" sz="1600" b="1" dirty="0" smtClean="0"/>
                  <a:t>Blocked </a:t>
                </a:r>
                <a:r>
                  <a:rPr lang="ko-KR" altLang="en-US" sz="1600" b="1" dirty="0" smtClean="0"/>
                  <a:t>되는 현상을 고려하지 않음</a:t>
                </a: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건물 내 인구수에 따라 알고리즘의 속도가 기하급수적으로 </a:t>
                </a:r>
                <a:r>
                  <a:rPr lang="ko-KR" altLang="en-US" sz="1600" b="1" dirty="0" err="1" smtClean="0"/>
                  <a:t>느려짐</a:t>
                </a:r>
                <a:r>
                  <a:rPr lang="en-US" altLang="ko-KR" sz="1600" b="1" dirty="0" smtClean="0"/>
                  <a:t/>
                </a:r>
                <a:br>
                  <a:rPr lang="en-US" altLang="ko-KR" sz="1600" b="1" dirty="0" smtClean="0"/>
                </a:br>
                <a:r>
                  <a:rPr lang="en-US" altLang="ko-KR" sz="1600" b="1" dirty="0" smtClean="0"/>
                  <a:t>-&gt; </a:t>
                </a:r>
                <a:r>
                  <a:rPr lang="ko-KR" altLang="en-US" sz="1600" b="1" dirty="0" smtClean="0"/>
                  <a:t>건물 내 거주민 당 개별적인 </a:t>
                </a:r>
                <a:r>
                  <a:rPr lang="en-US" altLang="ko-KR" sz="1600" b="1" dirty="0" smtClean="0"/>
                  <a:t>evacuation route planning</a:t>
                </a:r>
                <a:r>
                  <a:rPr lang="ko-KR" altLang="en-US" sz="1600" b="1" dirty="0" smtClean="0"/>
                  <a:t>을 적용하기 때문</a:t>
                </a:r>
                <a:r>
                  <a:rPr lang="en-US" altLang="ko-KR" sz="1600" b="1" dirty="0" smtClean="0"/>
                  <a:t>...</a:t>
                </a:r>
                <a:br>
                  <a:rPr lang="en-US" altLang="ko-KR" sz="1600" b="1" dirty="0" smtClean="0"/>
                </a:b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각 </a:t>
                </a:r>
                <a:r>
                  <a:rPr lang="en-US" altLang="ko-KR" sz="1600" b="1" dirty="0" smtClean="0"/>
                  <a:t>evacuation route planning</a:t>
                </a:r>
                <a:r>
                  <a:rPr lang="ko-KR" altLang="en-US" sz="1600" b="1" dirty="0" smtClean="0"/>
                  <a:t>에서 화재 발생 </a:t>
                </a:r>
                <a:r>
                  <a:rPr lang="en-US" altLang="ko-KR" sz="1600" b="1" dirty="0" smtClean="0"/>
                  <a:t>Point</a:t>
                </a:r>
                <a:r>
                  <a:rPr lang="ko-KR" altLang="en-US" sz="1600" b="1" dirty="0" smtClean="0"/>
                  <a:t>와 확산에 따른 전체 상황</a:t>
                </a:r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상태</a:t>
                </a:r>
                <a:r>
                  <a:rPr lang="en-US" altLang="ko-KR" sz="1600" b="1" dirty="0" smtClean="0"/>
                  <a:t>)</a:t>
                </a:r>
                <a:r>
                  <a:rPr lang="ko-KR" altLang="en-US" sz="1600" b="1" dirty="0" smtClean="0"/>
                  <a:t>를 고려하지 않음</a:t>
                </a:r>
                <a:r>
                  <a:rPr lang="en-US" altLang="ko-KR" sz="1600" b="1" dirty="0" smtClean="0"/>
                  <a:t/>
                </a:r>
                <a:br>
                  <a:rPr lang="en-US" altLang="ko-KR" sz="1600" b="1" dirty="0" smtClean="0"/>
                </a:br>
                <a:r>
                  <a:rPr lang="en-US" altLang="ko-KR" sz="1600" b="1" dirty="0" smtClean="0"/>
                  <a:t>-&gt; </a:t>
                </a:r>
                <a:r>
                  <a:rPr lang="ko-KR" altLang="en-US" sz="1600" b="1" dirty="0" smtClean="0"/>
                  <a:t>잘못된 </a:t>
                </a:r>
                <a:r>
                  <a:rPr lang="en-US" altLang="ko-KR" sz="1600" b="1" dirty="0" smtClean="0"/>
                  <a:t>route </a:t>
                </a:r>
                <a:r>
                  <a:rPr lang="ko-KR" altLang="en-US" sz="1600" b="1" dirty="0" smtClean="0"/>
                  <a:t>제공으로 인해</a:t>
                </a:r>
                <a:r>
                  <a:rPr lang="en-US" altLang="ko-KR" sz="1600" b="1" dirty="0" smtClean="0"/>
                  <a:t> </a:t>
                </a:r>
                <a:r>
                  <a:rPr lang="ko-KR" altLang="en-US" sz="1600" b="1" dirty="0" smtClean="0"/>
                  <a:t>인명 피해 발생 가능</a:t>
                </a:r>
                <a:r>
                  <a:rPr lang="en-US" altLang="ko-KR" sz="1600" b="1" dirty="0" smtClean="0"/>
                  <a:t/>
                </a:r>
                <a:br>
                  <a:rPr lang="en-US" altLang="ko-KR" sz="1600" b="1" dirty="0" smtClean="0"/>
                </a:br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예시</a:t>
                </a:r>
                <a:r>
                  <a:rPr lang="en-US" altLang="ko-KR" sz="1600" b="1" dirty="0" smtClean="0"/>
                  <a:t>, start=(38, 1), fire=(2, 19), speed=(1, 1))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448070"/>
                <a:ext cx="9758505" cy="3424720"/>
              </a:xfrm>
              <a:prstGeom prst="rect">
                <a:avLst/>
              </a:prstGeom>
              <a:blipFill>
                <a:blip r:embed="rId2"/>
                <a:stretch>
                  <a:fillRect l="-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0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83432" y="2448070"/>
                <a:ext cx="10382779" cy="2686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600" b="1" dirty="0" smtClean="0"/>
                  <a:t>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b="1" dirty="0" smtClean="0"/>
                  <a:t> unit</a:t>
                </a:r>
                <a:r>
                  <a:rPr lang="ko-KR" altLang="en-US" sz="1600" b="1" dirty="0" smtClean="0"/>
                  <a:t>에서</a:t>
                </a:r>
                <a:r>
                  <a:rPr lang="en-US" altLang="ko-KR" sz="1600" b="1" dirty="0" smtClean="0"/>
                  <a:t>, Blocked state</a:t>
                </a:r>
                <a:r>
                  <a:rPr lang="ko-KR" altLang="en-US" sz="1600" b="1" dirty="0" smtClean="0"/>
                  <a:t>와</a:t>
                </a:r>
                <a:r>
                  <a:rPr lang="en-US" altLang="ko-KR" sz="1600" b="1" dirty="0" smtClean="0"/>
                  <a:t> </a:t>
                </a:r>
                <a:r>
                  <a:rPr lang="en-US" altLang="ko-KR" sz="1600" b="1" dirty="0" err="1" smtClean="0"/>
                  <a:t>Transitable</a:t>
                </a:r>
                <a:r>
                  <a:rPr lang="en-US" altLang="ko-KR" sz="1600" b="1" dirty="0" smtClean="0"/>
                  <a:t> state</a:t>
                </a:r>
                <a:r>
                  <a:rPr lang="ko-KR" altLang="en-US" sz="1600" b="1" dirty="0" smtClean="0"/>
                  <a:t>를 어떻게 감지할 것인가에 대한 상세 연구가 필요함</a:t>
                </a:r>
                <a:r>
                  <a:rPr lang="en-US" altLang="ko-KR" sz="1600" b="1" dirty="0"/>
                  <a:t/>
                </a:r>
                <a:br>
                  <a:rPr lang="en-US" altLang="ko-KR" sz="1600" b="1" dirty="0"/>
                </a:b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화재 확산에 대한 비현실적 가정</a:t>
                </a:r>
                <a:r>
                  <a:rPr lang="en-US" altLang="ko-KR" sz="1600" b="1" dirty="0" smtClean="0"/>
                  <a:t>(assumption) -&gt; </a:t>
                </a:r>
                <a:r>
                  <a:rPr lang="ko-KR" altLang="en-US" sz="1600" b="1" dirty="0" smtClean="0"/>
                  <a:t>화재는 주변 환경에 따라 다른 속도로 확산될 수 있음</a:t>
                </a:r>
                <a:r>
                  <a:rPr lang="en-US" altLang="ko-KR" sz="1600" b="1" dirty="0" smtClean="0"/>
                  <a:t/>
                </a:r>
                <a:br>
                  <a:rPr lang="en-US" altLang="ko-KR" sz="1600" b="1" dirty="0" smtClean="0"/>
                </a:b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탈출구를 </a:t>
                </a:r>
                <a:r>
                  <a:rPr lang="en-US" altLang="ko-KR" sz="1600" b="1" dirty="0" smtClean="0"/>
                  <a:t>Door</a:t>
                </a:r>
                <a:r>
                  <a:rPr lang="ko-KR" altLang="en-US" sz="1600" b="1" dirty="0" smtClean="0"/>
                  <a:t>와 </a:t>
                </a:r>
                <a:r>
                  <a:rPr lang="en-US" altLang="ko-KR" sz="1600" b="1" dirty="0" smtClean="0"/>
                  <a:t>Window</a:t>
                </a:r>
                <a:r>
                  <a:rPr lang="ko-KR" altLang="en-US" sz="1600" b="1" dirty="0" smtClean="0"/>
                  <a:t>로 구분할 필요성이 있을까</a:t>
                </a:r>
                <a:r>
                  <a:rPr lang="en-US" altLang="ko-KR" sz="1600" b="1" dirty="0" smtClean="0"/>
                  <a:t>…?</a:t>
                </a:r>
                <a:br>
                  <a:rPr lang="en-US" altLang="ko-KR" sz="1600" b="1" dirty="0" smtClean="0"/>
                </a:br>
                <a:endParaRPr lang="en-US" altLang="ko-KR" sz="1600" b="1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 smtClean="0"/>
                  <a:t>탈출 경로에 화재가 발생하더라도</a:t>
                </a:r>
                <a:r>
                  <a:rPr lang="en-US" altLang="ko-KR" sz="1600" b="1" dirty="0" smtClean="0"/>
                  <a:t>, </a:t>
                </a:r>
                <a:r>
                  <a:rPr lang="ko-KR" altLang="en-US" sz="1600" b="1" dirty="0" smtClean="0"/>
                  <a:t>화재의 강도 여부에 따라 </a:t>
                </a:r>
                <a:r>
                  <a:rPr lang="en-US" altLang="ko-KR" sz="1600" b="1" dirty="0" err="1" smtClean="0"/>
                  <a:t>Transitable</a:t>
                </a:r>
                <a:r>
                  <a:rPr lang="en-US" altLang="ko-KR" sz="1600" b="1" dirty="0" smtClean="0"/>
                  <a:t> state</a:t>
                </a:r>
                <a:r>
                  <a:rPr lang="ko-KR" altLang="en-US" sz="1600" b="1" dirty="0" smtClean="0"/>
                  <a:t>로 정의할 수도 있지 않을까</a:t>
                </a:r>
                <a:r>
                  <a:rPr lang="en-US" altLang="ko-KR" sz="1600" b="1" dirty="0" smtClean="0"/>
                  <a:t>..?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448070"/>
                <a:ext cx="10382779" cy="2686056"/>
              </a:xfrm>
              <a:prstGeom prst="rect">
                <a:avLst/>
              </a:prstGeom>
              <a:blipFill>
                <a:blip r:embed="rId2"/>
                <a:stretch>
                  <a:fillRect l="-235" b="-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957188" y="1918715"/>
            <a:ext cx="3338612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Discussion and Future Works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54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2897383"/>
            <a:ext cx="12192000" cy="9636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Convolutional Neural Networks Based Fire Detection in Surveillance Videos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48000" y="4149080"/>
            <a:ext cx="6096000" cy="8888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Muhammad, Khan, et </a:t>
            </a:r>
            <a:r>
              <a:rPr lang="en-US" altLang="ko-KR" sz="1200" dirty="0" smtClean="0"/>
              <a:t>al</a:t>
            </a:r>
          </a:p>
          <a:p>
            <a:pPr algn="ctr">
              <a:lnSpc>
                <a:spcPct val="150000"/>
              </a:lnSpc>
            </a:pPr>
            <a:r>
              <a:rPr lang="en-US" altLang="ko-KR" sz="1200" i="1" dirty="0"/>
              <a:t>IEEE </a:t>
            </a:r>
            <a:r>
              <a:rPr lang="en-US" altLang="ko-KR" sz="1200" i="1" dirty="0" smtClean="0"/>
              <a:t>Access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2018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58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Convolutional Neural Networks Based Fire Detection in Surveillance Videos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839416" y="1915086"/>
            <a:ext cx="10729192" cy="898901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57189" y="1712654"/>
            <a:ext cx="230425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Objectives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3432" y="2276991"/>
            <a:ext cx="10178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False Warning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/>
              <a:t>Computational Cost</a:t>
            </a:r>
            <a:r>
              <a:rPr lang="ko-KR" altLang="en-US" sz="1600" b="1" dirty="0" smtClean="0"/>
              <a:t>를 최소화하면서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동시에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높은 정확도를 보장하는 영상 기반 화재 감지 </a:t>
            </a:r>
            <a:endParaRPr lang="en-US" altLang="ko-KR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839416" y="3180914"/>
            <a:ext cx="10729192" cy="2768366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57188" y="2978482"/>
            <a:ext cx="607491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Challenging Problem of </a:t>
            </a:r>
            <a:r>
              <a:rPr lang="en-US" altLang="ko-KR" sz="1600" b="1" dirty="0" smtClean="0"/>
              <a:t>Video/Image Based Fire Detection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83432" y="3542819"/>
            <a:ext cx="91203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화재와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유사한 색상의 개체로 인한 </a:t>
            </a:r>
            <a:r>
              <a:rPr lang="en-US" altLang="ko-KR" sz="1600" b="1" dirty="0" smtClean="0"/>
              <a:t>False Warning</a:t>
            </a:r>
            <a:r>
              <a:rPr lang="ko-KR" altLang="en-US" sz="1600" b="1" dirty="0" smtClean="0"/>
              <a:t>이 크게 발생할 수 있음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화재 감지를 위한 영상 특징을 추출에서 높은 </a:t>
            </a:r>
            <a:r>
              <a:rPr lang="en-US" altLang="ko-KR" sz="1600" b="1" dirty="0" smtClean="0"/>
              <a:t>Computational Cost</a:t>
            </a:r>
            <a:r>
              <a:rPr lang="ko-KR" altLang="en-US" sz="1600" b="1" dirty="0" smtClean="0"/>
              <a:t>가 발생함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/>
              <a:t>Computational Complexity</a:t>
            </a:r>
            <a:r>
              <a:rPr lang="ko-KR" altLang="en-US" sz="1600" b="1" dirty="0" smtClean="0"/>
              <a:t>와 화재 감지 정확성 사이의 관계는 </a:t>
            </a:r>
            <a:r>
              <a:rPr lang="en-US" altLang="ko-KR" sz="1600" b="1" dirty="0" smtClean="0"/>
              <a:t>trade-off</a:t>
            </a:r>
            <a:r>
              <a:rPr lang="ko-KR" altLang="en-US" sz="1600" b="1" dirty="0" smtClean="0"/>
              <a:t>한 경향이 있음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-&gt; </a:t>
            </a:r>
            <a:r>
              <a:rPr lang="ko-KR" altLang="en-US" sz="1600" b="1" dirty="0" smtClean="0"/>
              <a:t>화재 감지를 위한 </a:t>
            </a:r>
            <a:r>
              <a:rPr lang="en-US" altLang="ko-KR" sz="1600" b="1" dirty="0" smtClean="0"/>
              <a:t>Considerable Feature</a:t>
            </a:r>
            <a:r>
              <a:rPr lang="ko-KR" altLang="en-US" sz="1600" b="1" dirty="0" smtClean="0"/>
              <a:t>를 많이 고려할 수록 </a:t>
            </a:r>
            <a:r>
              <a:rPr lang="en-US" altLang="ko-KR" sz="1600" b="1" dirty="0" smtClean="0"/>
              <a:t>Accuracy</a:t>
            </a:r>
            <a:r>
              <a:rPr lang="ko-KR" altLang="en-US" sz="1600" b="1" dirty="0" smtClean="0"/>
              <a:t>는 높아지지만</a:t>
            </a:r>
            <a:r>
              <a:rPr lang="en-US" altLang="ko-KR" sz="1600" b="1" dirty="0" smtClean="0"/>
              <a:t>,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 smtClean="0"/>
              <a:t>    Feature Extracting Methods</a:t>
            </a:r>
            <a:r>
              <a:rPr lang="ko-KR" altLang="en-US" sz="1600" b="1" dirty="0" smtClean="0"/>
              <a:t>의 증가로 인해 </a:t>
            </a:r>
            <a:r>
              <a:rPr lang="en-US" altLang="ko-KR" sz="1600" b="1" dirty="0" smtClean="0"/>
              <a:t>Computational Complexity</a:t>
            </a:r>
            <a:r>
              <a:rPr lang="ko-KR" altLang="en-US" sz="1600" b="1" dirty="0" smtClean="0"/>
              <a:t>가 동시에 증가함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5591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519936" y="1728192"/>
            <a:ext cx="6552728" cy="458112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Paper Review 1: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Sensing, Calculating, and Disseminating Evacuating Routes during an Indoor Fire using a Sensor and Diffusion </a:t>
            </a:r>
            <a:r>
              <a:rPr lang="en-US" altLang="ko-KR" dirty="0" smtClean="0"/>
              <a:t>Network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Paper Review 2:</a:t>
            </a:r>
            <a:br>
              <a:rPr lang="en-US" altLang="ko-KR" dirty="0" smtClean="0"/>
            </a:br>
            <a:r>
              <a:rPr lang="en-US" altLang="ko-KR" dirty="0"/>
              <a:t>Convolutional Neural Networks Based Fire Detection in Surveillance Videos</a:t>
            </a:r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Convolutional Neural Networks Based Fire Detection in Surveillance Videos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839416" y="1915086"/>
            <a:ext cx="10729192" cy="1729259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57189" y="1712654"/>
            <a:ext cx="230425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CNN</a:t>
            </a:r>
            <a:r>
              <a:rPr lang="ko-KR" altLang="en-US" sz="1600" b="1" dirty="0" smtClean="0"/>
              <a:t>의 도입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3432" y="2276991"/>
            <a:ext cx="8613833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화재 감지에 적합한 </a:t>
            </a:r>
            <a:r>
              <a:rPr lang="en-US" altLang="ko-KR" sz="1600" b="1" dirty="0" smtClean="0"/>
              <a:t>Feature</a:t>
            </a:r>
            <a:r>
              <a:rPr lang="ko-KR" altLang="en-US" sz="1600" b="1" dirty="0" smtClean="0"/>
              <a:t>를 데이터로 학습함으로써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높은 감지 성능을 기대할 수 있음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err="1" smtClean="0"/>
              <a:t>GoogleNet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ResNet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등의 </a:t>
            </a:r>
            <a:r>
              <a:rPr lang="en-US" altLang="ko-KR" sz="1600" b="1" dirty="0" smtClean="0"/>
              <a:t>CNN Architecture</a:t>
            </a:r>
            <a:r>
              <a:rPr lang="ko-KR" altLang="en-US" sz="1600" b="1" dirty="0" smtClean="0"/>
              <a:t>가 고안됨에 따라</a:t>
            </a:r>
            <a:r>
              <a:rPr lang="en-US" altLang="ko-KR" sz="1600" b="1" dirty="0" smtClean="0"/>
              <a:t>, </a:t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낮은 </a:t>
            </a:r>
            <a:r>
              <a:rPr lang="en-US" altLang="ko-KR" sz="1600" b="1" dirty="0" smtClean="0"/>
              <a:t>Computational Cost</a:t>
            </a:r>
            <a:r>
              <a:rPr lang="ko-KR" altLang="en-US" sz="1600" b="1" dirty="0" smtClean="0"/>
              <a:t>와 메모리로도 </a:t>
            </a:r>
            <a:r>
              <a:rPr lang="en-US" altLang="ko-KR" sz="1600" b="1" dirty="0" smtClean="0"/>
              <a:t>CNN</a:t>
            </a:r>
            <a:r>
              <a:rPr lang="ko-KR" altLang="en-US" sz="1600" b="1" dirty="0" smtClean="0"/>
              <a:t>을 통한 화재 감지가 가능해짐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1835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Convolutional Neural Networks Based Fire Detection in Surveillance Videos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865" t="21057" r="32678" b="6006"/>
          <a:stretch/>
        </p:blipFill>
        <p:spPr>
          <a:xfrm>
            <a:off x="3644237" y="1602819"/>
            <a:ext cx="4828027" cy="45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27" t="32248" r="31967" b="35722"/>
          <a:stretch/>
        </p:blipFill>
        <p:spPr>
          <a:xfrm>
            <a:off x="4475350" y="3212976"/>
            <a:ext cx="7077606" cy="2879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Convolutional Neural Networks Based Fire Detection in Surveillance Videos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839416" y="1915086"/>
            <a:ext cx="10729192" cy="4250218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712654"/>
            <a:ext cx="3698651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Traditional CNN</a:t>
            </a:r>
            <a:r>
              <a:rPr lang="ko-KR" altLang="en-US" sz="1600" b="1" dirty="0" smtClean="0"/>
              <a:t>과 </a:t>
            </a:r>
            <a:r>
              <a:rPr lang="en-US" altLang="ko-KR" sz="1600" b="1" dirty="0" err="1" smtClean="0"/>
              <a:t>GoogleNet</a:t>
            </a:r>
            <a:endParaRPr lang="ko-KR" altLang="en-US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5017" t="42668" r="32204" b="41510"/>
          <a:stretch/>
        </p:blipFill>
        <p:spPr>
          <a:xfrm>
            <a:off x="1199456" y="2293636"/>
            <a:ext cx="4305200" cy="18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4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1898348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7188" y="1706972"/>
            <a:ext cx="3338612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Discussion and Future Works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83432" y="2236327"/>
            <a:ext cx="101968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기존</a:t>
            </a:r>
            <a:r>
              <a:rPr lang="en-US" altLang="ko-KR" sz="1600" b="1" dirty="0" smtClean="0"/>
              <a:t> Traditional Approach </a:t>
            </a:r>
            <a:r>
              <a:rPr lang="ko-KR" altLang="en-US" sz="1600" b="1" dirty="0" smtClean="0"/>
              <a:t>대비</a:t>
            </a:r>
            <a:r>
              <a:rPr lang="en-US" altLang="ko-KR" sz="1600" b="1" dirty="0" smtClean="0"/>
              <a:t>, CNN </a:t>
            </a:r>
            <a:r>
              <a:rPr lang="ko-KR" altLang="en-US" sz="1600" b="1" dirty="0" smtClean="0"/>
              <a:t>기반 화재 감지 방법은 </a:t>
            </a:r>
            <a:r>
              <a:rPr lang="en-US" altLang="ko-KR" sz="1600" b="1" dirty="0" smtClean="0"/>
              <a:t>False Warning</a:t>
            </a:r>
            <a:r>
              <a:rPr lang="ko-KR" altLang="en-US" sz="1600" b="1" dirty="0" smtClean="0"/>
              <a:t>에 매우 강인한 성능을 보임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-&gt; </a:t>
            </a:r>
            <a:r>
              <a:rPr lang="ko-KR" altLang="en-US" sz="1600" b="1" dirty="0" smtClean="0"/>
              <a:t>그러나 여전히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학습 데이터의 구성에 따라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“</a:t>
            </a:r>
            <a:r>
              <a:rPr lang="ko-KR" altLang="en-US" sz="1600" b="1" dirty="0" smtClean="0"/>
              <a:t>빛</a:t>
            </a:r>
            <a:r>
              <a:rPr lang="en-US" altLang="ko-KR" sz="1600" b="1" dirty="0" smtClean="0"/>
              <a:t>“, “</a:t>
            </a:r>
            <a:r>
              <a:rPr lang="ko-KR" altLang="en-US" sz="1600" b="1" dirty="0" smtClean="0"/>
              <a:t>전등</a:t>
            </a:r>
            <a:r>
              <a:rPr lang="en-US" altLang="ko-KR" sz="1600" b="1" dirty="0" smtClean="0"/>
              <a:t>” </a:t>
            </a:r>
            <a:r>
              <a:rPr lang="ko-KR" altLang="en-US" sz="1600" b="1" dirty="0" smtClean="0"/>
              <a:t>등 영상 내 </a:t>
            </a:r>
            <a:r>
              <a:rPr lang="en-US" altLang="ko-KR" sz="1600" b="1" dirty="0" smtClean="0"/>
              <a:t>fire-like object </a:t>
            </a:r>
            <a:r>
              <a:rPr lang="ko-KR" altLang="en-US" sz="1600" b="1" dirty="0" smtClean="0"/>
              <a:t>들을 </a:t>
            </a:r>
            <a:r>
              <a:rPr lang="en-US" altLang="ko-KR" sz="1600" b="1" dirty="0" smtClean="0"/>
              <a:t>miss classification </a:t>
            </a:r>
            <a:r>
              <a:rPr lang="ko-KR" altLang="en-US" sz="1600" b="1" dirty="0" smtClean="0"/>
              <a:t>할 수 있음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-&gt; vision sensor 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complementary sensor</a:t>
            </a:r>
            <a:r>
              <a:rPr lang="ko-KR" altLang="en-US" sz="1600" b="1" dirty="0" smtClean="0"/>
              <a:t>를 조합해서</a:t>
            </a:r>
            <a:r>
              <a:rPr lang="en-US" altLang="ko-KR" sz="1600" b="1" dirty="0" smtClean="0"/>
              <a:t>,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False Warning</a:t>
            </a:r>
            <a:r>
              <a:rPr lang="ko-KR" altLang="en-US" sz="1600" b="1" dirty="0" smtClean="0"/>
              <a:t>에 강인한 성능의 화재 감지 방법을 고안할 필요가 있음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-&gt; </a:t>
            </a:r>
            <a:r>
              <a:rPr lang="ko-KR" altLang="en-US" sz="1600" b="1" dirty="0" smtClean="0"/>
              <a:t>일반적으로</a:t>
            </a:r>
            <a:r>
              <a:rPr lang="en-US" altLang="ko-KR" sz="1600" b="1" dirty="0" smtClean="0"/>
              <a:t>, “</a:t>
            </a:r>
            <a:r>
              <a:rPr lang="ko-KR" altLang="en-US" sz="1600" b="1" dirty="0" smtClean="0"/>
              <a:t>빛</a:t>
            </a:r>
            <a:r>
              <a:rPr lang="en-US" altLang="ko-KR" sz="1600" b="1" dirty="0" smtClean="0"/>
              <a:t>“, “</a:t>
            </a:r>
            <a:r>
              <a:rPr lang="ko-KR" altLang="en-US" sz="1600" b="1" dirty="0" smtClean="0"/>
              <a:t>전등</a:t>
            </a:r>
            <a:r>
              <a:rPr lang="en-US" altLang="ko-KR" sz="1600" b="1" dirty="0" smtClean="0"/>
              <a:t>” </a:t>
            </a:r>
            <a:r>
              <a:rPr lang="ko-KR" altLang="en-US" sz="1600" b="1" dirty="0" smtClean="0"/>
              <a:t>등으로 인해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CNN</a:t>
            </a:r>
            <a:r>
              <a:rPr lang="ko-KR" altLang="en-US" sz="1600" b="1" dirty="0" smtClean="0"/>
              <a:t>이 </a:t>
            </a:r>
            <a:r>
              <a:rPr lang="en-US" altLang="ko-KR" sz="1600" b="1" dirty="0" smtClean="0"/>
              <a:t>miss classification </a:t>
            </a:r>
            <a:r>
              <a:rPr lang="ko-KR" altLang="en-US" sz="1600" b="1" dirty="0" smtClean="0"/>
              <a:t>하더라도</a:t>
            </a:r>
            <a:r>
              <a:rPr lang="en-US" altLang="ko-KR" sz="1600" b="1" dirty="0" smtClean="0"/>
              <a:t>,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     </a:t>
            </a:r>
            <a:r>
              <a:rPr lang="ko-KR" altLang="en-US" sz="1600" b="1" dirty="0" smtClean="0"/>
              <a:t>온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습도 센서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가스 센서 등의 </a:t>
            </a:r>
            <a:r>
              <a:rPr lang="en-US" altLang="ko-KR" sz="1600" b="1" dirty="0" smtClean="0"/>
              <a:t>complementary sensor </a:t>
            </a:r>
            <a:r>
              <a:rPr lang="ko-KR" altLang="en-US" sz="1600" b="1" dirty="0" smtClean="0"/>
              <a:t>를 통한 </a:t>
            </a:r>
            <a:r>
              <a:rPr lang="en-US" altLang="ko-KR" sz="1600" b="1" dirty="0" smtClean="0"/>
              <a:t>detection </a:t>
            </a:r>
            <a:r>
              <a:rPr lang="ko-KR" altLang="en-US" sz="1600" b="1" dirty="0" smtClean="0"/>
              <a:t>결과에서는 전혀 다른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     </a:t>
            </a:r>
            <a:r>
              <a:rPr lang="ko-KR" altLang="en-US" sz="1600" b="1" dirty="0" smtClean="0"/>
              <a:t>결과를 얻을 수 있음</a:t>
            </a:r>
            <a:endParaRPr lang="en-US" altLang="ko-KR" sz="1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9416" y="102604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Convolutional Neural Networks Based Fire Detection in Surveillance Videos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6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32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2897383"/>
            <a:ext cx="12192000" cy="9636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Sensing, Calculating, and Disseminating Evacuating Routes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during an Indoor Fire using a Sensor and Diffusion Network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48000" y="4149080"/>
            <a:ext cx="6096000" cy="8888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Liu, </a:t>
            </a:r>
            <a:r>
              <a:rPr lang="en-US" altLang="ko-KR" sz="1200" dirty="0" err="1"/>
              <a:t>Jingya</a:t>
            </a:r>
            <a:r>
              <a:rPr lang="en-US" altLang="ko-KR" sz="1200" dirty="0"/>
              <a:t>, Roberto Rojas-</a:t>
            </a:r>
            <a:r>
              <a:rPr lang="en-US" altLang="ko-KR" sz="1200" dirty="0" err="1"/>
              <a:t>Cessa</a:t>
            </a:r>
            <a:r>
              <a:rPr lang="en-US" altLang="ko-KR" sz="1200" dirty="0"/>
              <a:t>, and </a:t>
            </a:r>
            <a:r>
              <a:rPr lang="en-US" altLang="ko-KR" sz="1200" dirty="0" err="1"/>
              <a:t>Ziqian</a:t>
            </a:r>
            <a:r>
              <a:rPr lang="en-US" altLang="ko-KR" sz="1200" dirty="0"/>
              <a:t> Dong</a:t>
            </a:r>
            <a:endParaRPr lang="en-US" altLang="ko-KR" sz="1200" i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2016 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IEEE 13th International Conference on Networking, Sensing, and Control (ICNSC</a:t>
            </a:r>
            <a:r>
              <a:rPr lang="en-US" altLang="ko-KR" sz="12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222222"/>
                </a:solidFill>
                <a:latin typeface="Arial" panose="020B0604020202020204" pitchFamily="34" charset="0"/>
              </a:rPr>
              <a:t>2016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85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3537229"/>
            <a:ext cx="10729192" cy="2131072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9416" y="2208157"/>
            <a:ext cx="10729192" cy="898901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Sensing, Calculating, and Disseminating Evacuating Routes </a:t>
            </a:r>
          </a:p>
          <a:p>
            <a:r>
              <a:rPr lang="en-US" altLang="ko-KR" b="1" dirty="0" smtClean="0"/>
              <a:t>during an Indoor Fire using a Sensor and Diffusion Network</a:t>
            </a:r>
            <a:endParaRPr lang="en-US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957189" y="2005725"/>
            <a:ext cx="2304256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Objectives</a:t>
            </a:r>
            <a:endParaRPr lang="ko-KR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83432" y="2570062"/>
            <a:ext cx="982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화재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지진 및 범죄 등의 재난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위협 상황에서 가능한 빠른 시간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골든 타임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내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외부로의 탈출 경로 제공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9" y="3345853"/>
            <a:ext cx="5210820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Key component in emergency evacuation system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3432" y="3863226"/>
            <a:ext cx="5001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변화하는 상황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상태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)</a:t>
            </a:r>
            <a:r>
              <a:rPr lang="ko-KR" altLang="en-US" sz="1600" b="1" dirty="0" smtClean="0"/>
              <a:t>에서의 적응적인 대피 경로 계산</a:t>
            </a:r>
            <a:endParaRPr lang="en-US" altLang="ko-KR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83432" y="4346263"/>
            <a:ext cx="2738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상황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상태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의 변화 요인 </a:t>
            </a:r>
            <a:r>
              <a:rPr lang="en-US" altLang="ko-KR" sz="1600" b="1" dirty="0" smtClean="0"/>
              <a:t>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21682" y="4351039"/>
            <a:ext cx="548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대피 상황에서의 인구 밀집으로 인한 탈출구 복잡도 증가</a:t>
            </a:r>
            <a:endParaRPr lang="en-US" altLang="ko-KR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721682" y="4733013"/>
            <a:ext cx="458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인공물의 붕괴로 인한 대피 경로 내 장애물 발생</a:t>
            </a:r>
            <a:endParaRPr lang="en-US" altLang="ko-KR" sz="16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721682" y="5114987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범죄 요인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인물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의 유동적 이동 등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0690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2399029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5354835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Challenging Problem of Evacuation Route Planning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83432" y="2448070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내 통신 인프라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설비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의 부족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내 거주민의 수 및 위치의 변화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구조에 따른 복잡한 평면도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구조 설계도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재난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위협 사건에 따른 환경의 상황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상태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변화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72264" y="3309605"/>
            <a:ext cx="2023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C00000"/>
                </a:solidFill>
              </a:rPr>
              <a:t>Abstract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51984" y="3789040"/>
            <a:ext cx="223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2399029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5354835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Challenging Problem of Evacuation Route Planning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83432" y="2448070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내 통신 인프라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설비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의 부족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내 거주민의 수 및 위치의 변화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건물 구조에 따른 복잡한 평면도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구조 설계도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재난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위협 사건에 따른 환경의 상황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상태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변화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542" t="24145" r="22238" b="33020"/>
          <a:stretch/>
        </p:blipFill>
        <p:spPr>
          <a:xfrm>
            <a:off x="6387878" y="1918715"/>
            <a:ext cx="5336965" cy="42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6218932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프레임워크 구성 및 </a:t>
            </a:r>
            <a:r>
              <a:rPr lang="en-US" altLang="ko-KR" sz="1600" b="1" dirty="0" smtClean="0"/>
              <a:t>Evacuation Route Planning Algorithm</a:t>
            </a:r>
            <a:endParaRPr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5966" t="39195" r="23424" b="33020"/>
          <a:stretch/>
        </p:blipFill>
        <p:spPr>
          <a:xfrm>
            <a:off x="1127448" y="2784863"/>
            <a:ext cx="5422468" cy="3026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848" t="18356" r="55457" b="4077"/>
          <a:stretch/>
        </p:blipFill>
        <p:spPr>
          <a:xfrm>
            <a:off x="7829647" y="836712"/>
            <a:ext cx="4178612" cy="591479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7" idx="1"/>
          </p:cNvCxnSpPr>
          <p:nvPr/>
        </p:nvCxnSpPr>
        <p:spPr>
          <a:xfrm>
            <a:off x="4275645" y="3794110"/>
            <a:ext cx="3554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29750" y="3486333"/>
            <a:ext cx="932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calculate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042468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A* Algorithm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41039" y="5720428"/>
            <a:ext cx="3305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2"/>
              </a:rPr>
              <a:t>http://www.gisdeveloper.co.kr/?p=3897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120" t="33440" r="46239" b="36681"/>
          <a:stretch/>
        </p:blipFill>
        <p:spPr>
          <a:xfrm>
            <a:off x="1127448" y="2524898"/>
            <a:ext cx="4500774" cy="3276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012" y="2692255"/>
            <a:ext cx="45727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/>
              <a:t>용어 정리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Open List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최단 경로 분석을 위한 저장소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갱신</a:t>
            </a:r>
            <a:r>
              <a:rPr lang="en-US" altLang="ko-KR" sz="1400" b="1" dirty="0" smtClean="0"/>
              <a:t>)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Closed List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처리 완료된 노드를 위한 저장소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>
                <a:solidFill>
                  <a:srgbClr val="C00000"/>
                </a:solidFill>
              </a:rPr>
              <a:t>F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Score (</a:t>
            </a:r>
            <a:r>
              <a:rPr lang="en-US" altLang="ko-KR" sz="1400" b="1" dirty="0">
                <a:solidFill>
                  <a:srgbClr val="C00000"/>
                </a:solidFill>
              </a:rPr>
              <a:t>Cost Function)</a:t>
            </a:r>
            <a:r>
              <a:rPr lang="en-US" altLang="ko-KR" sz="1400" b="1" dirty="0"/>
              <a:t> : G </a:t>
            </a:r>
            <a:r>
              <a:rPr lang="en-US" altLang="ko-KR" sz="1400" b="1" dirty="0" smtClean="0"/>
              <a:t>Score + H Score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G Score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시작 노드와 현재 노드 사이의 비용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H Score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현재 노드에서 최종 목적지까지의 비용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-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Parent Node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현재 노드 직전의 노드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49011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9416" y="2110091"/>
            <a:ext cx="10729192" cy="3983205"/>
          </a:xfrm>
          <a:prstGeom prst="rect">
            <a:avLst/>
          </a:prstGeom>
          <a:noFill/>
          <a:ln>
            <a:solidFill>
              <a:srgbClr val="BBD8E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 Related Paper Review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E2DE47-44CF-4DFC-9196-53D95094927F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026045"/>
            <a:ext cx="687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Sensing, Calculating, and Disseminating Evacuating Routes </a:t>
            </a:r>
            <a:endParaRPr lang="en-US" altLang="ko-KR" b="1" dirty="0" smtClean="0"/>
          </a:p>
          <a:p>
            <a:r>
              <a:rPr lang="en-US" altLang="ko-KR" b="1" dirty="0" smtClean="0"/>
              <a:t>during </a:t>
            </a:r>
            <a:r>
              <a:rPr lang="en-US" altLang="ko-KR" b="1" dirty="0"/>
              <a:t>an Indoor Fire using a Sensor and Diffusion </a:t>
            </a:r>
            <a:r>
              <a:rPr lang="en-US" altLang="ko-KR" b="1" dirty="0" smtClean="0"/>
              <a:t>Network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957188" y="1918715"/>
            <a:ext cx="2042468" cy="400265"/>
          </a:xfrm>
          <a:prstGeom prst="rect">
            <a:avLst/>
          </a:prstGeom>
          <a:solidFill>
            <a:srgbClr val="177CC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A* Algorithm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41039" y="5720428"/>
            <a:ext cx="3305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2"/>
              </a:rPr>
              <a:t>http://www.gisdeveloper.co.kr/?p=3897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613" t="47480" r="42896" b="25521"/>
          <a:stretch/>
        </p:blipFill>
        <p:spPr>
          <a:xfrm>
            <a:off x="1370364" y="2736468"/>
            <a:ext cx="4353537" cy="25509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031" t="41720" r="43313" b="32360"/>
          <a:stretch/>
        </p:blipFill>
        <p:spPr>
          <a:xfrm>
            <a:off x="6312024" y="2695200"/>
            <a:ext cx="4572508" cy="261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40066</TotalTime>
  <Words>861</Words>
  <Application>Microsoft Office PowerPoint</Application>
  <PresentationFormat>와이드스크린</PresentationFormat>
  <Paragraphs>176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HY견고딕</vt:lpstr>
      <vt:lpstr>맑은 고딕</vt:lpstr>
      <vt:lpstr>Arial</vt:lpstr>
      <vt:lpstr>Cambria Math</vt:lpstr>
      <vt:lpstr>Wingdings</vt:lpstr>
      <vt:lpstr>Office 테마</vt:lpstr>
      <vt:lpstr>Fire Related Paper Review</vt:lpstr>
      <vt:lpstr>PowerPoint 프레젠테이션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1</vt:lpstr>
      <vt:lpstr>Fire Related Paper Review 2</vt:lpstr>
      <vt:lpstr>Fire Related Paper Review 2</vt:lpstr>
      <vt:lpstr>Fire Related Paper Review 2</vt:lpstr>
      <vt:lpstr>Fire Related Paper Review 2</vt:lpstr>
      <vt:lpstr>Fire Related Paper Review 2</vt:lpstr>
      <vt:lpstr>Fire Related Paper Review 2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kim young-jin</cp:lastModifiedBy>
  <cp:revision>1087</cp:revision>
  <dcterms:created xsi:type="dcterms:W3CDTF">2012-05-30T12:36:11Z</dcterms:created>
  <dcterms:modified xsi:type="dcterms:W3CDTF">2019-12-26T03:47:44Z</dcterms:modified>
</cp:coreProperties>
</file>